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9" r:id="rId5"/>
    <p:sldId id="266" r:id="rId6"/>
    <p:sldId id="277" r:id="rId7"/>
    <p:sldId id="273" r:id="rId8"/>
    <p:sldId id="272" r:id="rId9"/>
    <p:sldId id="275" r:id="rId10"/>
    <p:sldId id="276" r:id="rId11"/>
    <p:sldId id="274" r:id="rId12"/>
    <p:sldId id="258" r:id="rId13"/>
    <p:sldId id="27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0" autoAdjust="0"/>
    <p:restoredTop sz="94740" autoAdjust="0"/>
  </p:normalViewPr>
  <p:slideViewPr>
    <p:cSldViewPr>
      <p:cViewPr varScale="1">
        <p:scale>
          <a:sx n="124" d="100"/>
          <a:sy n="124" d="100"/>
        </p:scale>
        <p:origin x="11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5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03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5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2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5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6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20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5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8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73BE-9C66-4BC4-BA36-CC09C678F474}" type="datetimeFigureOut">
              <a:rPr lang="de-DE" smtClean="0"/>
              <a:t>27.11.18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62EB-06AE-4C7A-B54D-0C3312CA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6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146296"/>
            <a:ext cx="40278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Datenschutz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71532" y="6274876"/>
            <a:ext cx="46474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http://de.toonpool.com/user/168/files/computer-cartoon_no_8_657935.</a:t>
            </a:r>
            <a:r>
              <a:rPr lang="de-DE" sz="800"/>
              <a:t>jpg        18.11.2018 </a:t>
            </a:r>
            <a:r>
              <a:rPr lang="de-DE" sz="800" dirty="0"/>
              <a:t>10.56h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6574A6-B6DE-9740-A4D5-92B8B9474084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88ECF0-B584-5740-8FD6-D48D6FE99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" y="1158348"/>
            <a:ext cx="7020187" cy="50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private Geräte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05414" y="1339059"/>
            <a:ext cx="7133171" cy="17113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Für Videoaufnahmen und Fotos von Schülern gilt: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keine privaten Geräte; (Regelfall)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Mindestvoraussetzung: Nutzung schuleigener Speicherkarten;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Löschungsfristen;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D8F659-6D8E-7943-A234-9DD2BE91CFCD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15497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Betreuung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1196752"/>
            <a:ext cx="150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Eckpunkte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4610" y="4133111"/>
            <a:ext cx="824392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/>
              <a:t>Wir sehen unsere Aufgabe vor allem als </a:t>
            </a:r>
            <a:r>
              <a:rPr lang="de-DE" sz="2000" b="1" u="sng" dirty="0"/>
              <a:t>begleitende</a:t>
            </a:r>
            <a:r>
              <a:rPr lang="de-DE" sz="2000" b="1" dirty="0"/>
              <a:t> und </a:t>
            </a:r>
            <a:r>
              <a:rPr lang="de-DE" sz="2000" b="1" u="sng" dirty="0"/>
              <a:t>beratende</a:t>
            </a:r>
            <a:r>
              <a:rPr lang="de-DE" sz="2000" b="1" dirty="0"/>
              <a:t> Instanz!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568" y="1844824"/>
            <a:ext cx="7643439" cy="14296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bei rechtlicher Unsicherheit - bitte kurz Nachfrage;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falls eigene Datenschutzrechte betroffen sind oder Rechtsverstöße;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In dringenden Fällen sofort Kontakt mit dem DSB aufnehmen;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23E0A4-10A6-A246-A8F9-EE72D2E518CE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5698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146296"/>
            <a:ext cx="40278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Datenschutz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2107"/>
            <a:ext cx="7128792" cy="53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563888" y="2996952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BDDBC3-F9C3-514C-8182-725F97294CCE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022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CBDDBC3-F9C3-514C-8182-725F97294CCE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A624CF-514C-7044-85BD-175E21A65F0B}"/>
              </a:ext>
            </a:extLst>
          </p:cNvPr>
          <p:cNvSpPr txBox="1"/>
          <p:nvPr/>
        </p:nvSpPr>
        <p:spPr>
          <a:xfrm>
            <a:off x="2077567" y="2996952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12012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146296"/>
            <a:ext cx="40278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pers. Infos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04235D-0192-834B-8C0F-80115A77C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5" t="825" r="9047"/>
          <a:stretch/>
        </p:blipFill>
        <p:spPr>
          <a:xfrm>
            <a:off x="2843808" y="1199031"/>
            <a:ext cx="2880320" cy="53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2" y="1196752"/>
            <a:ext cx="8176115" cy="48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146296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Datenschutz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72907" y="5588079"/>
            <a:ext cx="497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https://www.datenschutz-bayern.de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05ACEE-0D9E-3642-9805-02D65537EBEA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27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Fallbeispiel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1171097"/>
            <a:ext cx="7662932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dirty="0"/>
              <a:t>Ein Schulleiter möchte die dienstlichen Beurteilungen seiner Lehrkräfte </a:t>
            </a:r>
          </a:p>
          <a:p>
            <a:r>
              <a:rPr lang="de-DE" dirty="0"/>
              <a:t>aus Gründen der Transparenz im Lehrerzimmer aushängen. Er erklärt, dass dies </a:t>
            </a:r>
          </a:p>
          <a:p>
            <a:r>
              <a:rPr lang="de-DE" dirty="0"/>
              <a:t>schließlich der Motivation aller Beteiligten dienen würde. 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1561" y="2889468"/>
            <a:ext cx="76629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Nicht alles was pädagogische Wirkung zeigt, ist damit rechtlich zulässig;	</a:t>
            </a:r>
          </a:p>
          <a:p>
            <a:pPr lvl="2"/>
            <a:r>
              <a:rPr lang="de-DE" dirty="0"/>
              <a:t>	</a:t>
            </a:r>
            <a:r>
              <a:rPr lang="de-DE" dirty="0" err="1">
                <a:solidFill>
                  <a:srgbClr val="FF0000"/>
                </a:solidFill>
              </a:rPr>
              <a:t>Empathieprinzip</a:t>
            </a:r>
            <a:endParaRPr lang="de-DE" dirty="0">
              <a:solidFill>
                <a:srgbClr val="FF0000"/>
              </a:solidFill>
            </a:endParaRPr>
          </a:p>
          <a:p>
            <a:pPr lvl="2"/>
            <a:r>
              <a:rPr lang="de-DE" dirty="0"/>
              <a:t>	=&gt; Versetze dich in die Lage der Betroffenen und entscheide 	      dann, ob du die jeweilige Maßnahme billigen würdest!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4718495"/>
            <a:ext cx="7662932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Beispiele aus dem Unterrichtsalltag: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öffentliche Bekanntgabe von Schülerleistungen;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Aushang von Versäumnissen;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öffentliche </a:t>
            </a:r>
            <a:r>
              <a:rPr lang="de-DE" dirty="0" err="1"/>
              <a:t>Absenzliste</a:t>
            </a:r>
            <a:r>
              <a:rPr lang="de-DE" dirty="0"/>
              <a:t>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Bekanntgabe von Disziplinarmaßnahmen im Beisein anderer Personen;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dirty="0"/>
              <a:t>Aushang eines </a:t>
            </a:r>
            <a:r>
              <a:rPr lang="de-DE" dirty="0" err="1"/>
              <a:t>Tokensystems</a:t>
            </a:r>
            <a:r>
              <a:rPr lang="de-DE" dirty="0"/>
              <a:t>;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0F6E4F-8895-5D41-95ED-1A794FF45AFE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10062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Grundregeln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1196752"/>
            <a:ext cx="5110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Allgemeine Hinweise zum Datenschutz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3289" y="2489170"/>
            <a:ext cx="20418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Datensparsamkeit</a:t>
            </a:r>
          </a:p>
          <a:p>
            <a:pPr algn="ctr"/>
            <a:r>
              <a:rPr lang="de-DE" b="1" dirty="0"/>
              <a:t>(Datenvermeidung)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10737" y="3868462"/>
            <a:ext cx="7047122" cy="12958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Um personenbezogene Daten aufnehmen bzw. verarbeiten zu dürfen, </a:t>
            </a:r>
          </a:p>
          <a:p>
            <a:r>
              <a:rPr lang="de-DE" dirty="0"/>
              <a:t>bedarf es im Regelfall stets der Zustimmung der betroffenen Personen </a:t>
            </a:r>
          </a:p>
          <a:p>
            <a:r>
              <a:rPr lang="de-DE" dirty="0"/>
              <a:t>bzw. der Erziehungsberechtigten.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/>
              <a:t>Ausnahmen gelten nur für Spezialfälle, welche rechtlich definiert sind!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44308" y="1844824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1. Grundprinzipien: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2D7695-C91B-FE4D-9DEB-E2C7D33CDEBD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40B193-BE73-4648-9994-CB535C68F98F}"/>
              </a:ext>
            </a:extLst>
          </p:cNvPr>
          <p:cNvSpPr txBox="1"/>
          <p:nvPr/>
        </p:nvSpPr>
        <p:spPr>
          <a:xfrm>
            <a:off x="2602726" y="2523381"/>
            <a:ext cx="21182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Verhältnismäßigkeit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D9860-BB7F-094A-8ACC-AD4F15F078E8}"/>
              </a:ext>
            </a:extLst>
          </p:cNvPr>
          <p:cNvSpPr txBox="1"/>
          <p:nvPr/>
        </p:nvSpPr>
        <p:spPr>
          <a:xfrm>
            <a:off x="5124655" y="2492750"/>
            <a:ext cx="13385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Transparenz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CAFEFF2-F83E-AB4B-84FA-8E9877CFF902}"/>
              </a:ext>
            </a:extLst>
          </p:cNvPr>
          <p:cNvSpPr txBox="1"/>
          <p:nvPr/>
        </p:nvSpPr>
        <p:spPr>
          <a:xfrm>
            <a:off x="6854058" y="2485300"/>
            <a:ext cx="15650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Zweckbindung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5B7054-1691-4548-9E21-FAD24D1CC190}"/>
              </a:ext>
            </a:extLst>
          </p:cNvPr>
          <p:cNvSpPr txBox="1"/>
          <p:nvPr/>
        </p:nvSpPr>
        <p:spPr>
          <a:xfrm>
            <a:off x="944308" y="3346197"/>
            <a:ext cx="109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2. Regel: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8E0E8FA-F451-2C41-A27F-8F5393F40F2B}"/>
              </a:ext>
            </a:extLst>
          </p:cNvPr>
          <p:cNvSpPr txBox="1"/>
          <p:nvPr/>
        </p:nvSpPr>
        <p:spPr>
          <a:xfrm>
            <a:off x="1455494" y="5693028"/>
            <a:ext cx="60004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Grundprinzipien + Einsatz des gesunden Menschenverstandes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de-DE" b="1" dirty="0"/>
              <a:t>Lösung für 90 % aller Fälle</a:t>
            </a:r>
          </a:p>
        </p:txBody>
      </p:sp>
    </p:spTree>
    <p:extLst>
      <p:ext uri="{BB962C8B-B14F-4D97-AF65-F5344CB8AC3E}">
        <p14:creationId xmlns:p14="http://schemas.microsoft.com/office/powerpoint/2010/main" val="22135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6" grpId="0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was geht – was nicht II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91395" y="1177442"/>
            <a:ext cx="8161209" cy="51398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Beispiele</a:t>
            </a:r>
          </a:p>
          <a:p>
            <a:endParaRPr lang="de-DE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dirty="0"/>
              <a:t>🙂 Ausstellung bzw. Aushang von Schülerarbeiten (Urheberrecht beachten!);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keine personenbezogenen Daten; </a:t>
            </a:r>
          </a:p>
          <a:p>
            <a:pPr lvl="3"/>
            <a:r>
              <a:rPr lang="de-DE" dirty="0"/>
              <a:t>	=&gt; sonst Einverständniserklärung </a:t>
            </a:r>
          </a:p>
          <a:p>
            <a:pPr lvl="3"/>
            <a:endParaRPr lang="de-DE" dirty="0"/>
          </a:p>
          <a:p>
            <a:pPr lvl="1"/>
            <a:r>
              <a:rPr lang="de-DE" dirty="0"/>
              <a:t>☹️ Aushang von Leistungserhebungen, Geburtstagslisten, Adresslisten;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🙂 Einsatz von </a:t>
            </a:r>
            <a:r>
              <a:rPr lang="de-DE" dirty="0" err="1"/>
              <a:t>Youtube</a:t>
            </a:r>
            <a:r>
              <a:rPr lang="de-DE" dirty="0"/>
              <a:t> im Unterricht;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/>
              <a:t>offensichtlich illegal eingestellte Videos natürlich nicht;</a:t>
            </a:r>
          </a:p>
          <a:p>
            <a:endParaRPr lang="de-DE" dirty="0"/>
          </a:p>
          <a:p>
            <a:pPr lvl="1"/>
            <a:r>
              <a:rPr lang="de-DE" dirty="0"/>
              <a:t>🙂 Vorführung von Privatkopien von Filmen, Tonbeiträgen;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/>
              <a:t>maximal 10% des Werks, bei Filmen höchstens 5 Minuten Länge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/>
              <a:t>Werke geringen Umfangs (höchstens 5 Minuten Länge)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😐 Verwendung eigens gekaufter DVDs im Unterricht;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/>
              <a:t>bei Vorführung in der Klasse wahrscheinlich legal;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/>
              <a:t>auf Schulveranstaltungen und in gemischten Klassen definitiv nicht;</a:t>
            </a:r>
            <a:endParaRPr lang="de-DE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CAF4FC-AC41-A942-9A1D-25473BD11450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5032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was geht – was nicht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5140" y="1341636"/>
            <a:ext cx="8433719" cy="47397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Beispiele</a:t>
            </a:r>
          </a:p>
          <a:p>
            <a:endParaRPr lang="de-DE" sz="1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dirty="0"/>
              <a:t>🙂 Videos, Ton und Bildaufnahmen sind zu unterrichtlichen Zwecken möglich;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wenn unterrichtlich nötig =&gt; ohne Einverständniserklärung;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Beispiele: Bewegungsanalyse im Sport- bzw. Schwimmunterricht,</a:t>
            </a:r>
          </a:p>
          <a:p>
            <a:pPr lvl="4"/>
            <a:r>
              <a:rPr lang="de-DE" dirty="0"/>
              <a:t>Präsentation, </a:t>
            </a:r>
            <a:r>
              <a:rPr lang="de-DE" dirty="0" err="1"/>
              <a:t>Erklärvideos</a:t>
            </a:r>
            <a:r>
              <a:rPr lang="de-DE" dirty="0"/>
              <a:t>, usw.;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Löschung spätestens am Ende der Sequenz;</a:t>
            </a:r>
          </a:p>
          <a:p>
            <a:pPr lvl="3"/>
            <a:endParaRPr lang="de-DE" dirty="0"/>
          </a:p>
          <a:p>
            <a:pPr lvl="1"/>
            <a:r>
              <a:rPr lang="de-DE" dirty="0"/>
              <a:t>☹️ Einsatz von </a:t>
            </a:r>
            <a:r>
              <a:rPr lang="de-DE" dirty="0" err="1"/>
              <a:t>Social</a:t>
            </a:r>
            <a:r>
              <a:rPr lang="de-DE" dirty="0"/>
              <a:t>-Media-Diensten/</a:t>
            </a:r>
            <a:r>
              <a:rPr lang="de-DE" dirty="0" err="1"/>
              <a:t>Social</a:t>
            </a:r>
            <a:r>
              <a:rPr lang="de-DE" dirty="0"/>
              <a:t> Networks zu Dienstzwecken;</a:t>
            </a:r>
          </a:p>
          <a:p>
            <a:pPr marL="1657350" lvl="3" indent="-285750">
              <a:buFont typeface="Symbol" pitchFamily="2" charset="2"/>
              <a:buChar char="Þ"/>
            </a:pPr>
            <a:r>
              <a:rPr lang="de-DE" dirty="0" err="1"/>
              <a:t>whatsapp</a:t>
            </a:r>
            <a:r>
              <a:rPr lang="de-DE" dirty="0"/>
              <a:t>, </a:t>
            </a:r>
            <a:r>
              <a:rPr lang="de-DE" dirty="0" err="1"/>
              <a:t>facebook</a:t>
            </a:r>
            <a:r>
              <a:rPr lang="de-DE" dirty="0"/>
              <a:t>, </a:t>
            </a:r>
            <a:r>
              <a:rPr lang="de-DE" dirty="0" err="1"/>
              <a:t>twitter</a:t>
            </a:r>
            <a:r>
              <a:rPr lang="de-DE" dirty="0"/>
              <a:t>, </a:t>
            </a:r>
            <a:r>
              <a:rPr lang="de-DE" dirty="0" err="1"/>
              <a:t>tumblr</a:t>
            </a:r>
            <a:r>
              <a:rPr lang="de-DE" dirty="0"/>
              <a:t>, </a:t>
            </a:r>
            <a:r>
              <a:rPr lang="de-DE" dirty="0" err="1"/>
              <a:t>linkedin</a:t>
            </a:r>
            <a:r>
              <a:rPr lang="de-DE" dirty="0"/>
              <a:t>,…</a:t>
            </a:r>
          </a:p>
          <a:p>
            <a:pPr lvl="3"/>
            <a:endParaRPr lang="de-DE" dirty="0"/>
          </a:p>
          <a:p>
            <a:pPr lvl="1"/>
            <a:r>
              <a:rPr lang="de-DE" dirty="0"/>
              <a:t>🙂 </a:t>
            </a:r>
            <a:r>
              <a:rPr lang="de-DE" dirty="0" err="1"/>
              <a:t>Mebis</a:t>
            </a:r>
            <a:r>
              <a:rPr lang="de-DE" dirty="0"/>
              <a:t> als Kommunikationsmedium;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Abfrage der Einverständniserklärungen;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de-DE" dirty="0"/>
              <a:t>Sonderfall: Einsatz von Lehrerkonferenz unterrichtlich vorgeschrieben;</a:t>
            </a:r>
          </a:p>
          <a:p>
            <a:pPr lvl="3"/>
            <a:r>
              <a:rPr lang="de-DE" dirty="0"/>
              <a:t>	=&gt; Information der Eltern + Absegnung durch Elternvertretung;</a:t>
            </a:r>
          </a:p>
          <a:p>
            <a:pPr lvl="3"/>
            <a:endParaRPr lang="de-DE" dirty="0"/>
          </a:p>
          <a:p>
            <a:pPr lvl="1"/>
            <a:r>
              <a:rPr lang="de-DE" dirty="0"/>
              <a:t>😐 Vorsicht bei Nutzung von Cloud-Speichern im Unterricht;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CAF4FC-AC41-A942-9A1D-25473BD11450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883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Umgang mit pers. Daten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09852" y="2080902"/>
            <a:ext cx="730026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Was sind personenbezogen Daten?</a:t>
            </a:r>
          </a:p>
          <a:p>
            <a:r>
              <a:rPr lang="de-DE" dirty="0">
                <a:solidFill>
                  <a:srgbClr val="FF0000"/>
                </a:solidFill>
              </a:rPr>
              <a:t>Dies sind alle Informationen, die sich auf eine identifizierte oder </a:t>
            </a:r>
          </a:p>
          <a:p>
            <a:r>
              <a:rPr lang="de-DE" dirty="0">
                <a:solidFill>
                  <a:srgbClr val="FF0000"/>
                </a:solidFill>
              </a:rPr>
              <a:t>identifizierbare natürliche Person beziehen. </a:t>
            </a:r>
            <a:r>
              <a:rPr lang="de-DE" dirty="0"/>
              <a:t>(Nach Art. 4 Abs. 1 Nr. 1 DSGVO)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09852" y="3710085"/>
            <a:ext cx="7488653" cy="25423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dürfen </a:t>
            </a:r>
            <a:r>
              <a:rPr lang="de-DE" b="1" dirty="0">
                <a:solidFill>
                  <a:srgbClr val="FF0000"/>
                </a:solidFill>
              </a:rPr>
              <a:t>nicht unverschlüsselt </a:t>
            </a:r>
            <a:r>
              <a:rPr lang="de-DE" dirty="0"/>
              <a:t>gespeichert bzw. übermittelt werden; (digital)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rgbClr val="0070C0"/>
                </a:solidFill>
              </a:rPr>
              <a:t>Zeugnissticks</a:t>
            </a:r>
            <a:r>
              <a:rPr lang="de-DE" dirty="0">
                <a:solidFill>
                  <a:srgbClr val="0070C0"/>
                </a:solidFill>
              </a:rPr>
              <a:t> mit Verschlüsselung;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in Mails - keine sensiblen Daten unverschlüsselt;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rgbClr val="0070C0"/>
                </a:solidFill>
              </a:rPr>
              <a:t>Pseudonymisierung</a:t>
            </a:r>
            <a:r>
              <a:rPr lang="de-DE" dirty="0">
                <a:solidFill>
                  <a:srgbClr val="0070C0"/>
                </a:solidFill>
              </a:rPr>
              <a:t> der Personen;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Speichern von Schülerdaten in verschlüsselten Ordnern;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Einhaltung der </a:t>
            </a:r>
            <a:r>
              <a:rPr lang="de-DE" b="1" dirty="0">
                <a:solidFill>
                  <a:srgbClr val="FF0000"/>
                </a:solidFill>
              </a:rPr>
              <a:t>Löschungsfristen</a:t>
            </a:r>
            <a:r>
              <a:rPr lang="de-DE" dirty="0"/>
              <a:t>;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47186" y="1412776"/>
            <a:ext cx="771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Worauf muss ich beim Umgang mit personenbezogenen Daten achten?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D8F659-6D8E-7943-A234-9DD2BE91CFCD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4386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"/>
            <a:ext cx="5143064" cy="10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3064" y="260648"/>
            <a:ext cx="40278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private Geräte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6239" y="2011984"/>
            <a:ext cx="81844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Der Einsatz privater Geräte ist teilweise möglich, unterliegt jedoch strengen Auflagen.</a:t>
            </a:r>
          </a:p>
          <a:p>
            <a:r>
              <a:rPr lang="de-DE" dirty="0"/>
              <a:t>(siehe z. B. KWMBI 11. Januar 2013) 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6239" y="3134412"/>
            <a:ext cx="8276625" cy="33733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Nutzung privater PCs, Tablets, usw.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Daten dürfen nur für die Dauer des laufenden Schuljahres </a:t>
            </a:r>
          </a:p>
          <a:p>
            <a:pPr lvl="2">
              <a:lnSpc>
                <a:spcPct val="150000"/>
              </a:lnSpc>
            </a:pPr>
            <a:r>
              <a:rPr lang="de-DE" dirty="0">
                <a:solidFill>
                  <a:srgbClr val="0070C0"/>
                </a:solidFill>
              </a:rPr>
              <a:t>	bzw. für den jeweiligen Zeugnistermin maschinell </a:t>
            </a:r>
          </a:p>
          <a:p>
            <a:pPr lvl="2">
              <a:lnSpc>
                <a:spcPct val="150000"/>
              </a:lnSpc>
            </a:pPr>
            <a:r>
              <a:rPr lang="de-DE" dirty="0">
                <a:solidFill>
                  <a:srgbClr val="0070C0"/>
                </a:solidFill>
              </a:rPr>
              <a:t>	gespeichert werden und sind dann zu löschen;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nur Daten von eigens unterrichteten Schülern dürfen verarbeitet werden;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Daten sind passwortgeschützt abzuspeichern;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070C0"/>
                </a:solidFill>
              </a:rPr>
              <a:t>Maßnahmen zur Verhinderung des Zugriffs von außen;</a:t>
            </a:r>
          </a:p>
          <a:p>
            <a:pPr lvl="2">
              <a:lnSpc>
                <a:spcPct val="150000"/>
              </a:lnSpc>
            </a:pPr>
            <a:r>
              <a:rPr lang="de-DE" dirty="0">
                <a:solidFill>
                  <a:srgbClr val="0070C0"/>
                </a:solidFill>
              </a:rPr>
              <a:t>	(Firewall, aktuelle Antivirensoftware)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947186" y="1412776"/>
            <a:ext cx="5643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solidFill>
                  <a:schemeClr val="accent1">
                    <a:lumMod val="75000"/>
                  </a:schemeClr>
                </a:solidFill>
              </a:rPr>
              <a:t>Einsatz privater Geräte zu unterrichtlichen Zwecken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D8F659-6D8E-7943-A234-9DD2BE91CFCD}"/>
              </a:ext>
            </a:extLst>
          </p:cNvPr>
          <p:cNvSpPr txBox="1"/>
          <p:nvPr/>
        </p:nvSpPr>
        <p:spPr>
          <a:xfrm>
            <a:off x="0" y="6639163"/>
            <a:ext cx="914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Nick Weinberger, Telefon: +49 160 7208402,  E-Mail: </a:t>
            </a:r>
            <a:r>
              <a:rPr lang="de-DE" sz="1000" b="1" dirty="0" err="1"/>
              <a:t>nick.weinberger</a:t>
            </a:r>
            <a:r>
              <a:rPr lang="de-DE" sz="1000" b="1" u="sng" dirty="0" err="1"/>
              <a:t>@t-online.</a:t>
            </a:r>
            <a:r>
              <a:rPr lang="de-DE" sz="1000" b="1" dirty="0" err="1"/>
              <a:t>de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6013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Bildschirmpräsentation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Nick Weinberger</cp:lastModifiedBy>
  <cp:revision>83</cp:revision>
  <dcterms:created xsi:type="dcterms:W3CDTF">2016-04-18T08:24:20Z</dcterms:created>
  <dcterms:modified xsi:type="dcterms:W3CDTF">2018-11-27T04:01:52Z</dcterms:modified>
</cp:coreProperties>
</file>